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4"/>
  </p:notesMasterIdLst>
  <p:handoutMasterIdLst>
    <p:handoutMasterId r:id="rId5"/>
  </p:handoutMasterIdLst>
  <p:sldIdLst>
    <p:sldId id="272" r:id="rId2"/>
    <p:sldId id="273" r:id="rId3"/>
  </p:sldIdLst>
  <p:sldSz cx="132715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A4A3A4"/>
          </p15:clr>
        </p15:guide>
        <p15:guide id="2" orient="horz" pos="391" userDrawn="1">
          <p15:clr>
            <a:srgbClr val="A4A3A4"/>
          </p15:clr>
        </p15:guide>
        <p15:guide id="6" pos="4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746FB4"/>
    <a:srgbClr val="209E77"/>
    <a:srgbClr val="E7AB06"/>
    <a:srgbClr val="FFFFFF"/>
    <a:srgbClr val="F5C9C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69" d="100"/>
          <a:sy n="69" d="100"/>
        </p:scale>
        <p:origin x="328" y="44"/>
      </p:cViewPr>
      <p:guideLst>
        <p:guide orient="horz" pos="936"/>
        <p:guide orient="horz" pos="391"/>
        <p:guide pos="4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14-01-2022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14-01-2022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5800"/>
            <a:ext cx="6635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3257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44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09" y="4053600"/>
            <a:ext cx="5384635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0" y="3007286"/>
            <a:ext cx="5384634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41111" y="1635125"/>
            <a:ext cx="11987551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3"/>
            <a:ext cx="11987550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79646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79646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620714"/>
            <a:ext cx="11987551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58581" y="612885"/>
            <a:ext cx="1271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1628776"/>
            <a:ext cx="11987551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4306" y="5934971"/>
            <a:ext cx="11995181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2" y="1628775"/>
            <a:ext cx="5832989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797402" y="1628775"/>
            <a:ext cx="5831261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5"/>
            <a:ext cx="11987550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1628775"/>
            <a:ext cx="11987551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42705"/>
            <a:ext cx="542437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32715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641112" y="613650"/>
            <a:ext cx="11987550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sz="3200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639383" y="1640496"/>
            <a:ext cx="1905264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804796" y="4237555"/>
            <a:ext cx="1910987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639382" y="5678668"/>
            <a:ext cx="206778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525761" y="2940575"/>
            <a:ext cx="430427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816099" y="2582328"/>
            <a:ext cx="176805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804796" y="3571524"/>
            <a:ext cx="17793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5158723" y="1627125"/>
            <a:ext cx="1779356" cy="2151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5147520" y="4141417"/>
            <a:ext cx="1779356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7284043" y="1640495"/>
            <a:ext cx="17793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7284043" y="2720006"/>
            <a:ext cx="1779356" cy="1809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7284043" y="4765323"/>
            <a:ext cx="177935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7284043" y="5815138"/>
            <a:ext cx="17793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23028" y="4201412"/>
            <a:ext cx="280111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951664" y="2795378"/>
            <a:ext cx="314271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971571" y="3187790"/>
            <a:ext cx="242878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791094" y="1666128"/>
            <a:ext cx="19246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606294" y="1844049"/>
            <a:ext cx="25620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794025" y="1900199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807451" y="2138151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9584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796460" y="691816"/>
            <a:ext cx="6475040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164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164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164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7208603" y="3007286"/>
            <a:ext cx="5420059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2" y="1020201"/>
            <a:ext cx="5418332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796460" y="2271092"/>
            <a:ext cx="6475040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4" y="2610942"/>
            <a:ext cx="5402345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2" y="3007286"/>
            <a:ext cx="5384632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620714"/>
            <a:ext cx="11987552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641111" y="1635125"/>
            <a:ext cx="11987552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4"/>
            <a:ext cx="11987550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6"/>
            <a:ext cx="5832989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797401" y="1635126"/>
            <a:ext cx="5831261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796461" y="1635126"/>
            <a:ext cx="583220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3" y="620713"/>
            <a:ext cx="11987550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5"/>
            <a:ext cx="583392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14-01-2022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641113" y="620714"/>
            <a:ext cx="11987550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641112" y="1635125"/>
            <a:ext cx="11987551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3"/>
            <a:ext cx="132715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65243" y="63578"/>
            <a:ext cx="181260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2" y="96468"/>
            <a:ext cx="2554417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523060" y="85746"/>
            <a:ext cx="759928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2213101" y="85746"/>
            <a:ext cx="415561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1243668" y="85746"/>
            <a:ext cx="887135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14-01-2022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03" userDrawn="1">
          <p15:clr>
            <a:srgbClr val="F26B43"/>
          </p15:clr>
        </p15:guide>
        <p15:guide id="2" pos="7954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404" userDrawn="1">
          <p15:clr>
            <a:srgbClr val="F26B43"/>
          </p15:clr>
        </p15:guide>
        <p15:guide id="6" pos="7955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00598" y="88313"/>
            <a:ext cx="2318435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NHANES 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1999-2018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N=101,316</a:t>
            </a:r>
          </a:p>
        </p:txBody>
      </p:sp>
      <p:sp>
        <p:nvSpPr>
          <p:cNvPr id="3" name="Down Arrow 2"/>
          <p:cNvSpPr/>
          <p:nvPr/>
        </p:nvSpPr>
        <p:spPr>
          <a:xfrm rot="16200000">
            <a:off x="3040425" y="-120099"/>
            <a:ext cx="302788" cy="154557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ed Rectangle 3"/>
          <p:cNvSpPr/>
          <p:nvPr/>
        </p:nvSpPr>
        <p:spPr>
          <a:xfrm>
            <a:off x="3964604" y="89348"/>
            <a:ext cx="2208932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Data for multiple imputation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N=35,456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0598" y="1351591"/>
            <a:ext cx="2318435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9,965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11,039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10,122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10,348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10,149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10,537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9,756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10,175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9,971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9,254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64604" y="1351591"/>
            <a:ext cx="2208931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3,915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4,464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4,034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3,352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3,315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3,581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3,239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3,329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3,191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3,036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96306" y="1440482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No survey weight: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n=65,860 excluded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125503" y="107577"/>
            <a:ext cx="2460946" cy="4179278"/>
          </a:xfrm>
          <a:prstGeom prst="roundRect">
            <a:avLst>
              <a:gd name="adj" fmla="val 8319"/>
            </a:avLst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Multiple </a:t>
            </a:r>
            <a:r>
              <a:rPr lang="en-GB" b="1" dirty="0" smtClean="0">
                <a:solidFill>
                  <a:schemeClr val="tx1"/>
                </a:solidFill>
              </a:rPr>
              <a:t>imputation per survey</a:t>
            </a:r>
            <a:endParaRPr lang="en-GB" b="1" dirty="0" smtClean="0">
              <a:solidFill>
                <a:schemeClr val="tx1"/>
              </a:solidFill>
            </a:endParaRP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</a:t>
            </a:r>
            <a:r>
              <a:rPr lang="en-GB" b="1" dirty="0" smtClean="0">
                <a:solidFill>
                  <a:schemeClr val="tx1"/>
                </a:solidFill>
              </a:rPr>
              <a:t>k=15</a:t>
            </a:r>
            <a:endParaRPr lang="en-GB" b="1" dirty="0" smtClean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303817" y="3751146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GB" b="1" dirty="0" smtClean="0">
                <a:solidFill>
                  <a:schemeClr val="tx1"/>
                </a:solidFill>
              </a:rPr>
              <a:t>15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03817" y="3180677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DK" b="1" dirty="0" smtClean="0">
                <a:solidFill>
                  <a:schemeClr val="tx1"/>
                </a:solidFill>
              </a:rPr>
              <a:t>…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303817" y="2613748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DK" b="1" dirty="0" smtClean="0">
                <a:solidFill>
                  <a:schemeClr val="tx1"/>
                </a:solidFill>
              </a:rPr>
              <a:t>…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03817" y="2046819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303817" y="1478120"/>
            <a:ext cx="2109180" cy="42199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0764763" y="107577"/>
            <a:ext cx="2356849" cy="4179278"/>
          </a:xfrm>
          <a:prstGeom prst="roundRect">
            <a:avLst>
              <a:gd name="adj" fmla="val 10419"/>
            </a:avLst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Calculation of average predicted </a:t>
            </a:r>
            <a:br>
              <a:rPr lang="en-GB" b="1" dirty="0" smtClean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</a:rPr>
              <a:t>probability estimates &amp;</a:t>
            </a:r>
            <a:endParaRPr lang="en-GB" b="1" dirty="0" smtClean="0">
              <a:solidFill>
                <a:schemeClr val="tx1"/>
              </a:solidFill>
            </a:endParaRP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estimating variances using </a:t>
            </a:r>
            <a:br>
              <a:rPr lang="en-GB" b="1" dirty="0" smtClean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</a:rPr>
              <a:t>established NHANES methods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 rot="16200000">
            <a:off x="6998125" y="-314063"/>
            <a:ext cx="302789" cy="193349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ounded Rectangle 23"/>
          <p:cNvSpPr/>
          <p:nvPr/>
        </p:nvSpPr>
        <p:spPr>
          <a:xfrm>
            <a:off x="6094080" y="1440482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&lt;18 </a:t>
            </a:r>
            <a:r>
              <a:rPr lang="en-GB" dirty="0" err="1" smtClean="0">
                <a:solidFill>
                  <a:schemeClr val="tx1"/>
                </a:solidFill>
              </a:rPr>
              <a:t>yrs</a:t>
            </a:r>
            <a:r>
              <a:rPr lang="en-GB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prior T2D: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n=11,434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excluded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0764762" y="4409527"/>
            <a:ext cx="2356848" cy="1178474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Result </a:t>
            </a:r>
            <a:r>
              <a:rPr lang="en-GB" b="1" dirty="0" smtClean="0">
                <a:solidFill>
                  <a:schemeClr val="tx1"/>
                </a:solidFill>
              </a:rPr>
              <a:t>pooling,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Rubin’s Rules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N=35,456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25" name="Down Arrow 24"/>
          <p:cNvSpPr/>
          <p:nvPr/>
        </p:nvSpPr>
        <p:spPr>
          <a:xfrm rot="16200000">
            <a:off x="11131612" y="-43872"/>
            <a:ext cx="302789" cy="1393115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Down Arrow 25"/>
          <p:cNvSpPr/>
          <p:nvPr/>
        </p:nvSpPr>
        <p:spPr>
          <a:xfrm>
            <a:off x="11812234" y="4008227"/>
            <a:ext cx="261905" cy="57572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830987"/>
              </p:ext>
            </p:extLst>
          </p:nvPr>
        </p:nvGraphicFramePr>
        <p:xfrm>
          <a:off x="715500" y="602476"/>
          <a:ext cx="6525273" cy="40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523">
                  <a:extLst>
                    <a:ext uri="{9D8B030D-6E8A-4147-A177-3AD203B41FA5}">
                      <a16:colId xmlns:a16="http://schemas.microsoft.com/office/drawing/2014/main" val="2553642576"/>
                    </a:ext>
                  </a:extLst>
                </a:gridCol>
                <a:gridCol w="1054750">
                  <a:extLst>
                    <a:ext uri="{9D8B030D-6E8A-4147-A177-3AD203B41FA5}">
                      <a16:colId xmlns:a16="http://schemas.microsoft.com/office/drawing/2014/main" val="57904802"/>
                    </a:ext>
                  </a:extLst>
                </a:gridCol>
                <a:gridCol w="763417">
                  <a:extLst>
                    <a:ext uri="{9D8B030D-6E8A-4147-A177-3AD203B41FA5}">
                      <a16:colId xmlns:a16="http://schemas.microsoft.com/office/drawing/2014/main" val="2246667929"/>
                    </a:ext>
                  </a:extLst>
                </a:gridCol>
                <a:gridCol w="1105786">
                  <a:extLst>
                    <a:ext uri="{9D8B030D-6E8A-4147-A177-3AD203B41FA5}">
                      <a16:colId xmlns:a16="http://schemas.microsoft.com/office/drawing/2014/main" val="1420324280"/>
                    </a:ext>
                  </a:extLst>
                </a:gridCol>
                <a:gridCol w="1169582">
                  <a:extLst>
                    <a:ext uri="{9D8B030D-6E8A-4147-A177-3AD203B41FA5}">
                      <a16:colId xmlns:a16="http://schemas.microsoft.com/office/drawing/2014/main" val="3822614531"/>
                    </a:ext>
                  </a:extLst>
                </a:gridCol>
                <a:gridCol w="1180215">
                  <a:extLst>
                    <a:ext uri="{9D8B030D-6E8A-4147-A177-3AD203B41FA5}">
                      <a16:colId xmlns:a16="http://schemas.microsoft.com/office/drawing/2014/main" val="4108836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35954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1999-2000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9,965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6,050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3,915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6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2001-2002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11,039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4,464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166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2003-2004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10,122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6,088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4,034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99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2005-2006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10,348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6,996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3,352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323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2007-2008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10,147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8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2009-2010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10,537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3,581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39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2011-2012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9,756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6,517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3,239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836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2013-2014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6,846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3,329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0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2015-2016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9,971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6,780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3,191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7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2017-2018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9,254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6,218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3,036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654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741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188</Words>
  <Application>Microsoft Office PowerPoint</Application>
  <PresentationFormat>Custom</PresentationFormat>
  <Paragraphs>104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2021-05-19T07:51:05Z</dcterms:created>
  <dcterms:modified xsi:type="dcterms:W3CDTF">2022-01-14T08:27:38Z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